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27"/>
  </p:notesMasterIdLst>
  <p:sldIdLst>
    <p:sldId id="292" r:id="rId2"/>
    <p:sldId id="299" r:id="rId3"/>
    <p:sldId id="301" r:id="rId4"/>
    <p:sldId id="317" r:id="rId5"/>
    <p:sldId id="328" r:id="rId6"/>
    <p:sldId id="257" r:id="rId7"/>
    <p:sldId id="297" r:id="rId8"/>
    <p:sldId id="258" r:id="rId9"/>
    <p:sldId id="259" r:id="rId10"/>
    <p:sldId id="324" r:id="rId11"/>
    <p:sldId id="325" r:id="rId12"/>
    <p:sldId id="260" r:id="rId13"/>
    <p:sldId id="261" r:id="rId14"/>
    <p:sldId id="276" r:id="rId15"/>
    <p:sldId id="277" r:id="rId16"/>
    <p:sldId id="275" r:id="rId17"/>
    <p:sldId id="262" r:id="rId18"/>
    <p:sldId id="303" r:id="rId19"/>
    <p:sldId id="264" r:id="rId20"/>
    <p:sldId id="314" r:id="rId21"/>
    <p:sldId id="312" r:id="rId22"/>
    <p:sldId id="265" r:id="rId23"/>
    <p:sldId id="316" r:id="rId24"/>
    <p:sldId id="321" r:id="rId25"/>
    <p:sldId id="288" r:id="rId26"/>
  </p:sldIdLst>
  <p:sldSz cx="9144000" cy="6858000" type="screen4x3"/>
  <p:notesSz cx="6858000" cy="9080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47008E"/>
    <a:srgbClr val="FFF8E5"/>
    <a:srgbClr val="3A0074"/>
    <a:srgbClr val="212F60"/>
    <a:srgbClr val="6600CC"/>
    <a:srgbClr val="CC00CC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52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06/relationships/legacyDocTextInfo" Target="legacyDocTextInfo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parrish\Application%20Data\Microsoft\Excel\SLS_Study_Pretest_Post-test_Results%20(version%201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200" baseline="0" dirty="0" smtClean="0"/>
              <a:t>SURVEY QUESTION TOTALS FOR </a:t>
            </a:r>
            <a:r>
              <a:rPr lang="en-US" sz="1200" baseline="0" dirty="0"/>
              <a:t>PRE-TEST AND POST-TEST</a:t>
            </a:r>
          </a:p>
        </c:rich>
      </c:tx>
      <c:layout/>
    </c:title>
    <c:plotArea>
      <c:layout/>
      <c:barChart>
        <c:barDir val="col"/>
        <c:grouping val="clustered"/>
        <c:ser>
          <c:idx val="1"/>
          <c:order val="0"/>
          <c:tx>
            <c:v>PRETESTS</c:v>
          </c:tx>
          <c:spPr>
            <a:solidFill>
              <a:srgbClr val="C00000"/>
            </a:solidFill>
          </c:spPr>
          <c:cat>
            <c:strRef>
              <c:f>'CHARTS - PRETESTS'!$C$1:$Q$1</c:f>
              <c:strCache>
                <c:ptCount val="15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Q5</c:v>
                </c:pt>
                <c:pt idx="5">
                  <c:v>Q6</c:v>
                </c:pt>
                <c:pt idx="6">
                  <c:v>Q7</c:v>
                </c:pt>
                <c:pt idx="7">
                  <c:v>Q8</c:v>
                </c:pt>
                <c:pt idx="8">
                  <c:v>Q9</c:v>
                </c:pt>
                <c:pt idx="9">
                  <c:v>Q10</c:v>
                </c:pt>
                <c:pt idx="10">
                  <c:v>Q11</c:v>
                </c:pt>
                <c:pt idx="11">
                  <c:v>Q12</c:v>
                </c:pt>
                <c:pt idx="12">
                  <c:v>Q13</c:v>
                </c:pt>
                <c:pt idx="13">
                  <c:v>Q14</c:v>
                </c:pt>
                <c:pt idx="14">
                  <c:v>Q15</c:v>
                </c:pt>
              </c:strCache>
            </c:strRef>
          </c:cat>
          <c:val>
            <c:numRef>
              <c:f>PRETESTS!$C$386:$Q$386</c:f>
              <c:numCache>
                <c:formatCode>General</c:formatCode>
                <c:ptCount val="15"/>
                <c:pt idx="0">
                  <c:v>298</c:v>
                </c:pt>
                <c:pt idx="1">
                  <c:v>335</c:v>
                </c:pt>
                <c:pt idx="2">
                  <c:v>106</c:v>
                </c:pt>
                <c:pt idx="3">
                  <c:v>104</c:v>
                </c:pt>
                <c:pt idx="4">
                  <c:v>329</c:v>
                </c:pt>
                <c:pt idx="5">
                  <c:v>170</c:v>
                </c:pt>
                <c:pt idx="6">
                  <c:v>158</c:v>
                </c:pt>
                <c:pt idx="7">
                  <c:v>205</c:v>
                </c:pt>
                <c:pt idx="8">
                  <c:v>246</c:v>
                </c:pt>
                <c:pt idx="9">
                  <c:v>268</c:v>
                </c:pt>
                <c:pt idx="10">
                  <c:v>252</c:v>
                </c:pt>
                <c:pt idx="11">
                  <c:v>10</c:v>
                </c:pt>
                <c:pt idx="12">
                  <c:v>325</c:v>
                </c:pt>
                <c:pt idx="13">
                  <c:v>138</c:v>
                </c:pt>
                <c:pt idx="14">
                  <c:v>281</c:v>
                </c:pt>
              </c:numCache>
            </c:numRef>
          </c:val>
        </c:ser>
        <c:ser>
          <c:idx val="0"/>
          <c:order val="1"/>
          <c:tx>
            <c:v>POST-TEST </c:v>
          </c:tx>
          <c:spPr>
            <a:solidFill>
              <a:srgbClr val="0070C0"/>
            </a:solidFill>
          </c:spPr>
          <c:cat>
            <c:strRef>
              <c:f>'CHARTS - PRETESTS'!$C$1:$Q$1</c:f>
              <c:strCache>
                <c:ptCount val="15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Q5</c:v>
                </c:pt>
                <c:pt idx="5">
                  <c:v>Q6</c:v>
                </c:pt>
                <c:pt idx="6">
                  <c:v>Q7</c:v>
                </c:pt>
                <c:pt idx="7">
                  <c:v>Q8</c:v>
                </c:pt>
                <c:pt idx="8">
                  <c:v>Q9</c:v>
                </c:pt>
                <c:pt idx="9">
                  <c:v>Q10</c:v>
                </c:pt>
                <c:pt idx="10">
                  <c:v>Q11</c:v>
                </c:pt>
                <c:pt idx="11">
                  <c:v>Q12</c:v>
                </c:pt>
                <c:pt idx="12">
                  <c:v>Q13</c:v>
                </c:pt>
                <c:pt idx="13">
                  <c:v>Q14</c:v>
                </c:pt>
                <c:pt idx="14">
                  <c:v>Q15</c:v>
                </c:pt>
              </c:strCache>
            </c:strRef>
          </c:cat>
          <c:val>
            <c:numRef>
              <c:f>'POST-TESTS'!$C$375:$Q$375</c:f>
              <c:numCache>
                <c:formatCode>General</c:formatCode>
                <c:ptCount val="15"/>
                <c:pt idx="0">
                  <c:v>291</c:v>
                </c:pt>
                <c:pt idx="1">
                  <c:v>317</c:v>
                </c:pt>
                <c:pt idx="2">
                  <c:v>171</c:v>
                </c:pt>
                <c:pt idx="3">
                  <c:v>102</c:v>
                </c:pt>
                <c:pt idx="4">
                  <c:v>316</c:v>
                </c:pt>
                <c:pt idx="5">
                  <c:v>191</c:v>
                </c:pt>
                <c:pt idx="6">
                  <c:v>183</c:v>
                </c:pt>
                <c:pt idx="7">
                  <c:v>196</c:v>
                </c:pt>
                <c:pt idx="8">
                  <c:v>263</c:v>
                </c:pt>
                <c:pt idx="9">
                  <c:v>271</c:v>
                </c:pt>
                <c:pt idx="10">
                  <c:v>246</c:v>
                </c:pt>
                <c:pt idx="11">
                  <c:v>17</c:v>
                </c:pt>
                <c:pt idx="12">
                  <c:v>306</c:v>
                </c:pt>
                <c:pt idx="13">
                  <c:v>134</c:v>
                </c:pt>
                <c:pt idx="14">
                  <c:v>287</c:v>
                </c:pt>
              </c:numCache>
            </c:numRef>
          </c:val>
        </c:ser>
        <c:axId val="79127296"/>
        <c:axId val="79129216"/>
      </c:barChart>
      <c:catAx>
        <c:axId val="79127296"/>
        <c:scaling>
          <c:orientation val="minMax"/>
        </c:scaling>
        <c:axPos val="b"/>
        <c:majorTickMark val="none"/>
        <c:tickLblPos val="nextTo"/>
        <c:crossAx val="79129216"/>
        <c:crosses val="autoZero"/>
        <c:auto val="1"/>
        <c:lblAlgn val="ctr"/>
        <c:lblOffset val="100"/>
      </c:catAx>
      <c:valAx>
        <c:axId val="7912921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 of </a:t>
                </a:r>
                <a:r>
                  <a:rPr lang="en-US" baseline="0"/>
                  <a:t> correct  answers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7912729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81038"/>
            <a:ext cx="4540250" cy="3405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5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3238"/>
            <a:ext cx="5486400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5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6BA9FDD-D817-4E41-9FB6-7F1997DE8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34F89-61A3-40F7-89CA-ABA420E06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F7EDD-D788-409D-AB5A-17A7BBE850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ED893-DBA0-4399-91D3-CCB720081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66278-AFF8-4F44-9295-DE7837D1C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EE990-90DA-4843-A693-2510308D5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897F1-68E7-4885-BC5D-D5020B26B2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83ACF-710F-4DA3-B384-EA57E7668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A693F-6F98-4ADE-B003-0DDABBE9D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2E7F9-1DBB-4A42-BDE0-687918AB8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40C4A-614C-4402-80FB-26E458EB3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87497-C112-4190-86A4-9C498F1A5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ED7BB-193D-4970-AA82-22A31B614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C652DF8-66F9-445A-BACC-1C2AC0A15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3076" name="Oval 3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Oval 4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" name="Oval 5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Oval 6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" name="Oval 7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5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8991600" cy="4572000"/>
          </a:xfrm>
          <a:noFill/>
        </p:spPr>
        <p:txBody>
          <a:bodyPr/>
          <a:lstStyle/>
          <a:p>
            <a:pPr eaLnBrk="1" hangingPunct="1"/>
            <a:r>
              <a:rPr lang="en-US" sz="4800" b="1" dirty="0" smtClean="0"/>
              <a:t>Why Bother? The Road To A Quality Information Literacy Assessment Study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“Best Practices”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09" y="1524000"/>
            <a:ext cx="8769927" cy="5001491"/>
          </a:xfrm>
        </p:spPr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The information literacy assessment study should be linked to the library’s strategic plan with goals and objectives.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It is important to create a time line for any information literacy study. 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The purpose of the study should be clearly defined and agreed upon by all investigators at the beginning.</a:t>
            </a:r>
          </a:p>
          <a:p>
            <a:endParaRPr lang="en-US" b="1" dirty="0" smtClean="0">
              <a:solidFill>
                <a:schemeClr val="accent2"/>
              </a:solidFill>
            </a:endParaRPr>
          </a:p>
          <a:p>
            <a:endParaRPr lang="en-US" b="1" dirty="0" smtClean="0">
              <a:solidFill>
                <a:schemeClr val="accent2"/>
              </a:solidFill>
            </a:endParaRPr>
          </a:p>
          <a:p>
            <a:endParaRPr lang="en-US" b="1" dirty="0" smtClean="0">
              <a:solidFill>
                <a:schemeClr val="accent2"/>
              </a:solidFill>
            </a:endParaRPr>
          </a:p>
          <a:p>
            <a:endParaRPr lang="en-US" b="1" dirty="0" smtClean="0">
              <a:solidFill>
                <a:schemeClr val="accent2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“Best Practices”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945" y="1600200"/>
            <a:ext cx="8575964" cy="4980709"/>
          </a:xfrm>
        </p:spPr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The principal investigator needs to keep the study on schedule.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If a research methodology is created for a study, it will increase study time, but can be used for continuous assessment and improvement.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Coordinators of library assessment need to have some formal training in applied or basic research.</a:t>
            </a:r>
          </a:p>
          <a:p>
            <a:endParaRPr lang="en-US" b="1" dirty="0" smtClean="0">
              <a:solidFill>
                <a:schemeClr val="accent2"/>
              </a:solidFill>
            </a:endParaRPr>
          </a:p>
          <a:p>
            <a:endParaRPr lang="en-US" b="1" dirty="0" smtClean="0">
              <a:solidFill>
                <a:schemeClr val="accent2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4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9221" name="Oval 5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2" name="Oval 6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Oval 7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Oval 9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0945"/>
            <a:ext cx="8686800" cy="458585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Phases of the SLS Information Literacy Study</a:t>
            </a:r>
            <a:endParaRPr lang="en-US" b="1" u="sng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6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10245" name="Oval 7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Oval 8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" name="Oval 9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" name="Oval 10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" name="Oval 11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4" name="Rectangle 5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1235507"/>
          </a:xfrm>
          <a:noFill/>
        </p:spPr>
        <p:txBody>
          <a:bodyPr/>
          <a:lstStyle/>
          <a:p>
            <a:pPr eaLnBrk="1" hangingPunct="1"/>
            <a:r>
              <a:rPr lang="en-US" b="1" u="sng" dirty="0" smtClean="0"/>
              <a:t>Study Design Phase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37855"/>
            <a:ext cx="8686800" cy="493914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December 2007 – Committee of reference/ instruction librarians began to meet.</a:t>
            </a:r>
          </a:p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Spring 2008 – Committee began to create survey instrument for SLS study.</a:t>
            </a:r>
          </a:p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September 2008 – Received Institutional Review Board (IRB) approval for SLS study.</a:t>
            </a:r>
          </a:p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Fall 2008 - Pretested survey instrument using students working for the Library.</a:t>
            </a:r>
          </a:p>
          <a:p>
            <a:pPr eaLnBrk="1" hangingPunct="1">
              <a:buNone/>
            </a:pPr>
            <a:endParaRPr lang="en-US" b="1" dirty="0" smtClean="0">
              <a:solidFill>
                <a:srgbClr val="3A0074"/>
              </a:solidFill>
            </a:endParaRPr>
          </a:p>
          <a:p>
            <a:pPr eaLnBrk="1" hangingPunct="1"/>
            <a:endParaRPr lang="en-US" b="1" dirty="0" smtClean="0">
              <a:solidFill>
                <a:srgbClr val="3A0074"/>
              </a:solidFill>
            </a:endParaRPr>
          </a:p>
          <a:p>
            <a:pPr eaLnBrk="1" hangingPunct="1">
              <a:buFontTx/>
              <a:buNone/>
            </a:pPr>
            <a:endParaRPr lang="en-US" dirty="0" smtClean="0">
              <a:solidFill>
                <a:srgbClr val="3A007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18656"/>
            <a:ext cx="7924800" cy="1052944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Data Gathering Phase</a:t>
            </a:r>
            <a:endParaRPr lang="en-US" sz="40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773382"/>
            <a:ext cx="8672945" cy="4876800"/>
          </a:xfrm>
        </p:spPr>
        <p:txBody>
          <a:bodyPr/>
          <a:lstStyle/>
          <a:p>
            <a:pPr marL="287338" indent="-287338" algn="l" eaLnBrk="1" hangingPunct="1">
              <a:buFontTx/>
              <a:buChar char="•"/>
            </a:pPr>
            <a:r>
              <a:rPr lang="en-US" b="1" dirty="0" smtClean="0">
                <a:solidFill>
                  <a:schemeClr val="accent2"/>
                </a:solidFill>
              </a:rPr>
              <a:t>August-October 2009 – Administered pretests to 21 SLS classes in Library, before library instruction.</a:t>
            </a:r>
          </a:p>
          <a:p>
            <a:pPr marL="287338" indent="-287338" algn="l" eaLnBrk="1" hangingPunct="1">
              <a:buFontTx/>
              <a:buChar char="•"/>
            </a:pPr>
            <a:r>
              <a:rPr lang="en-US" b="1" dirty="0" smtClean="0">
                <a:solidFill>
                  <a:schemeClr val="accent2"/>
                </a:solidFill>
              </a:rPr>
              <a:t>November-December 2009 – Administered post-tests to 22 SLS classes during their regular class time.</a:t>
            </a:r>
          </a:p>
          <a:p>
            <a:pPr marL="287338" indent="-287338" algn="l" eaLnBrk="1" hangingPunct="1">
              <a:buFontTx/>
              <a:buChar char="•"/>
            </a:pPr>
            <a:endParaRPr lang="en-US" sz="2800" b="1" dirty="0" smtClean="0">
              <a:solidFill>
                <a:schemeClr val="accent2"/>
              </a:solidFill>
            </a:endParaRPr>
          </a:p>
          <a:p>
            <a:pPr marL="287338" indent="-287338" algn="l" eaLnBrk="1" hangingPunct="1">
              <a:buFontTx/>
              <a:buChar char="•"/>
            </a:pPr>
            <a:endParaRPr lang="en-US" sz="2800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98073"/>
            <a:ext cx="8610600" cy="4502726"/>
          </a:xfrm>
        </p:spPr>
        <p:txBody>
          <a:bodyPr/>
          <a:lstStyle/>
          <a:p>
            <a:pPr eaLnBrk="1" hangingPunct="1"/>
            <a:endParaRPr lang="en-US" sz="2800" b="1" dirty="0" smtClean="0">
              <a:solidFill>
                <a:srgbClr val="212F60"/>
              </a:solidFill>
            </a:endParaRPr>
          </a:p>
          <a:p>
            <a:pPr eaLnBrk="1" hangingPunct="1"/>
            <a:r>
              <a:rPr lang="en-US" b="1" dirty="0" smtClean="0">
                <a:solidFill>
                  <a:schemeClr val="accent2"/>
                </a:solidFill>
              </a:rPr>
              <a:t>March 2010 – Completed the scoring of individual student pretests and post-tests.</a:t>
            </a:r>
          </a:p>
          <a:p>
            <a:pPr eaLnBrk="1" hangingPunct="1"/>
            <a:r>
              <a:rPr lang="en-US" b="1" dirty="0" smtClean="0">
                <a:solidFill>
                  <a:schemeClr val="accent2"/>
                </a:solidFill>
              </a:rPr>
              <a:t>March 2010 – Completed the data input in an Excel spreadsheet.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685800" y="360217"/>
            <a:ext cx="7924800" cy="166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u="sng" dirty="0" smtClean="0">
                <a:solidFill>
                  <a:schemeClr val="tx2"/>
                </a:solidFill>
              </a:rPr>
              <a:t>Test Scoring and Data Input Phase</a:t>
            </a:r>
            <a:endParaRPr lang="en-US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90944"/>
            <a:ext cx="8229600" cy="1246911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Data Analysis Phase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48692"/>
            <a:ext cx="8763000" cy="4599708"/>
          </a:xfrm>
        </p:spPr>
        <p:txBody>
          <a:bodyPr/>
          <a:lstStyle/>
          <a:p>
            <a:pPr eaLnBrk="1" hangingPunct="1">
              <a:buSzPct val="150000"/>
            </a:pPr>
            <a:r>
              <a:rPr lang="en-US" b="1" dirty="0" smtClean="0">
                <a:solidFill>
                  <a:schemeClr val="accent2"/>
                </a:solidFill>
              </a:rPr>
              <a:t>March 2010 – Compared the mean for correct responses for pretests with post-tests to see if there was an improvement.</a:t>
            </a:r>
          </a:p>
          <a:p>
            <a:pPr eaLnBrk="1" hangingPunct="1">
              <a:buSzPct val="150000"/>
            </a:pPr>
            <a:r>
              <a:rPr lang="en-US" b="1" dirty="0" smtClean="0">
                <a:solidFill>
                  <a:schemeClr val="accent2"/>
                </a:solidFill>
              </a:rPr>
              <a:t>April 2010 – Will create a report with recommendations for improvement.</a:t>
            </a:r>
          </a:p>
          <a:p>
            <a:pPr eaLnBrk="1" hangingPunct="1"/>
            <a:endParaRPr lang="en-US" sz="2800" b="1" dirty="0" smtClean="0">
              <a:solidFill>
                <a:srgbClr val="212F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4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24581" name="Oval 5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Oval 6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Oval 7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Oval 9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86800" cy="803564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Results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180110" y="942109"/>
            <a:ext cx="8783782" cy="564125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Mean score was 9.46 for pretests and 10.10 for post-tests out of 15 possible correct responses, which is about a 6% improvement.</a:t>
            </a:r>
          </a:p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Maximum number of correct responses for pretests and post-tests was 14, so there was no change.</a:t>
            </a:r>
          </a:p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Minimum number of correct responses for pretests was 2 and increased to 3 for post-tests.</a:t>
            </a: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692727" y="526473"/>
          <a:ext cx="7813963" cy="5708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4"/>
          <p:cNvGrpSpPr>
            <a:grpSpLocks/>
          </p:cNvGrpSpPr>
          <p:nvPr/>
        </p:nvGrpSpPr>
        <p:grpSpPr bwMode="auto">
          <a:xfrm>
            <a:off x="755073" y="0"/>
            <a:ext cx="7086600" cy="6275388"/>
            <a:chOff x="912" y="96"/>
            <a:chExt cx="4464" cy="3953"/>
          </a:xfrm>
        </p:grpSpPr>
        <p:sp>
          <p:nvSpPr>
            <p:cNvPr id="25605" name="Oval 5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6" name="Oval 6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7" name="Oval 7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8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9" name="Oval 9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958417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What have we learned?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Individual course instructors could have positively impacted survey results:</a:t>
            </a:r>
          </a:p>
          <a:p>
            <a:pPr lvl="1" eaLnBrk="1" hangingPunct="1"/>
            <a:r>
              <a:rPr lang="en-US" b="1" dirty="0" smtClean="0">
                <a:solidFill>
                  <a:srgbClr val="006600"/>
                </a:solidFill>
              </a:rPr>
              <a:t>Some instructors provided library instruction prior to the library session.</a:t>
            </a:r>
          </a:p>
          <a:p>
            <a:pPr lvl="1" eaLnBrk="1" hangingPunct="1"/>
            <a:r>
              <a:rPr lang="en-US" b="1" dirty="0" smtClean="0">
                <a:solidFill>
                  <a:srgbClr val="006600"/>
                </a:solidFill>
              </a:rPr>
              <a:t>Some instructors required knowledge of library skills in order to complete assignments.</a:t>
            </a:r>
          </a:p>
          <a:p>
            <a:pPr lvl="1" eaLnBrk="1" hangingPunct="1"/>
            <a:endParaRPr lang="en-US" b="1" dirty="0" smtClean="0">
              <a:solidFill>
                <a:srgbClr val="003E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0109"/>
            <a:ext cx="8229600" cy="4211782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Lyn </a:t>
            </a:r>
            <a:r>
              <a:rPr lang="en-US" sz="4000" dirty="0" err="1" smtClean="0"/>
              <a:t>LaVigne</a:t>
            </a:r>
            <a:r>
              <a:rPr lang="en-US" sz="4000" dirty="0" smtClean="0"/>
              <a:t>, M.A., M.L.I.S.</a:t>
            </a:r>
            <a:br>
              <a:rPr lang="en-US" sz="4000" dirty="0" smtClean="0"/>
            </a:br>
            <a:r>
              <a:rPr lang="en-US" sz="4000" dirty="0" smtClean="0"/>
              <a:t>Malka Schyndel, M.S.L.S.</a:t>
            </a:r>
            <a:br>
              <a:rPr lang="en-US" sz="4000" dirty="0" smtClean="0"/>
            </a:br>
            <a:r>
              <a:rPr lang="en-US" sz="4000" dirty="0" smtClean="0"/>
              <a:t>Darlene Ann Parrish, Ph.D.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Florida Atlantic University Libraries 2010</a:t>
            </a:r>
            <a:endParaRPr lang="en-US" sz="4000" dirty="0"/>
          </a:p>
        </p:txBody>
      </p:sp>
      <p:pic>
        <p:nvPicPr>
          <p:cNvPr id="32770" name="Picture 2" descr="header"/>
          <p:cNvPicPr>
            <a:picLocks noChangeAspect="1" noChangeArrowheads="1"/>
          </p:cNvPicPr>
          <p:nvPr/>
        </p:nvPicPr>
        <p:blipFill>
          <a:blip r:embed="rId2" cstate="print"/>
          <a:srcRect l="4167" t="17392" r="83333" b="30435"/>
          <a:stretch>
            <a:fillRect/>
          </a:stretch>
        </p:blipFill>
        <p:spPr bwMode="auto">
          <a:xfrm>
            <a:off x="2757055" y="5153891"/>
            <a:ext cx="3616035" cy="15378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What have we learned?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Results showed that the SLS students who were surveyed did better on the pretests than expected.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Results of study may indicate that “one time” library sessions, if not tied to an assignment, are less effective.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What have we learned?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655" y="1600200"/>
            <a:ext cx="8562109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Results lead to the assumption that instructors/professors whose students have a “need to know” in order to complete assignments benefit more from library instruction.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Students are more motivated to learn library skills when a library instructional session is tied to a meaningful assignment.</a:t>
            </a:r>
          </a:p>
          <a:p>
            <a:endParaRPr lang="en-US" b="1" dirty="0" smtClean="0">
              <a:solidFill>
                <a:schemeClr val="accent2"/>
              </a:solidFill>
            </a:endParaRPr>
          </a:p>
          <a:p>
            <a:endParaRPr lang="en-US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26629" name="Oval 5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Oval 6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Oval 7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Oval 9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80109"/>
            <a:ext cx="8686800" cy="568036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Where do we go from here?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>
          <a:xfrm>
            <a:off x="221673" y="900545"/>
            <a:ext cx="8728363" cy="5763491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This study will be used as a baseline for future assessment studies in information literacy.</a:t>
            </a:r>
          </a:p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Results of this study support the Library’s current direction of  embedding librarians in course instruction. </a:t>
            </a:r>
          </a:p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Assist course instructors/professors in their understanding of the importance of the relationship between information literacy and its impact on student learning</a:t>
            </a:r>
            <a:r>
              <a:rPr lang="en-US" dirty="0" smtClean="0">
                <a:solidFill>
                  <a:srgbClr val="006600"/>
                </a:solidFill>
              </a:rPr>
              <a:t>.</a:t>
            </a: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2998"/>
          </a:xfrm>
        </p:spPr>
        <p:txBody>
          <a:bodyPr/>
          <a:lstStyle/>
          <a:p>
            <a:r>
              <a:rPr lang="en-US" b="1" u="sng" dirty="0" smtClean="0"/>
              <a:t>Where do we go from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0036"/>
            <a:ext cx="8229600" cy="4796127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sz="3200" b="1" dirty="0" smtClean="0">
                <a:solidFill>
                  <a:srgbClr val="006600"/>
                </a:solidFill>
              </a:rPr>
              <a:t>Compare results of the SLS study with a current ENC 1102 (Freshmen English) study that is using the same design and survey instrument.</a:t>
            </a:r>
          </a:p>
          <a:p>
            <a:pPr marL="342900" lvl="1" indent="-342900">
              <a:buFontTx/>
              <a:buChar char="•"/>
            </a:pPr>
            <a:r>
              <a:rPr lang="en-US" sz="3200" b="1" dirty="0" smtClean="0">
                <a:solidFill>
                  <a:srgbClr val="006600"/>
                </a:solidFill>
              </a:rPr>
              <a:t>The comparison of the SLS and ENC studies may help to determine if project based library instruction is measurably more effective.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26629" name="Oval 5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Oval 6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Oval 7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Oval 9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1"/>
            <a:ext cx="8686800" cy="872836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Where do we go from here?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>
          <a:xfrm>
            <a:off x="290945" y="1246909"/>
            <a:ext cx="8589819" cy="5153891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Recommendations will be made to continue supporting the SLS classes with library instruction.</a:t>
            </a:r>
          </a:p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The emphasis will be on embedding librarians in course instruction, which would include the planning of course assignments. </a:t>
            </a: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31748" name="Oval 3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9" name="Oval 4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0" name="Oval 5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1" name="Oval 6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2" name="Oval 7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47" name="Rectangle 9"/>
          <p:cNvSpPr>
            <a:spLocks noGrp="1" noChangeArrowheads="1"/>
          </p:cNvSpPr>
          <p:nvPr>
            <p:ph type="title"/>
          </p:nvPr>
        </p:nvSpPr>
        <p:spPr>
          <a:xfrm>
            <a:off x="0" y="1828800"/>
            <a:ext cx="8991600" cy="2468563"/>
          </a:xfrm>
          <a:noFill/>
        </p:spPr>
        <p:txBody>
          <a:bodyPr/>
          <a:lstStyle/>
          <a:p>
            <a:pPr eaLnBrk="1" hangingPunct="1"/>
            <a:r>
              <a:rPr lang="en-US" b="1" u="sng" smtClean="0"/>
              <a:t>For More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3812453"/>
          </a:xfrm>
        </p:spPr>
        <p:txBody>
          <a:bodyPr/>
          <a:lstStyle/>
          <a:p>
            <a:r>
              <a:rPr lang="en-US" sz="4000" dirty="0" smtClean="0"/>
              <a:t>Special thanks to</a:t>
            </a:r>
            <a:br>
              <a:rPr lang="en-US" sz="4000" dirty="0" smtClean="0"/>
            </a:br>
            <a:r>
              <a:rPr lang="en-US" sz="4000" dirty="0" smtClean="0"/>
              <a:t> Tony Scott Parrish, M.S. in M.I.S., Systems Administrator at FAU,</a:t>
            </a:r>
            <a:br>
              <a:rPr lang="en-US" sz="4000" dirty="0" smtClean="0"/>
            </a:br>
            <a:r>
              <a:rPr lang="en-US" sz="4000" dirty="0" smtClean="0"/>
              <a:t> for his technical assistance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2770" name="Picture 2" descr="header"/>
          <p:cNvPicPr>
            <a:picLocks noChangeAspect="1" noChangeArrowheads="1"/>
          </p:cNvPicPr>
          <p:nvPr/>
        </p:nvPicPr>
        <p:blipFill>
          <a:blip r:embed="rId2" cstate="print"/>
          <a:srcRect l="4167" t="17392" r="83333" b="30435"/>
          <a:stretch>
            <a:fillRect/>
          </a:stretch>
        </p:blipFill>
        <p:spPr bwMode="auto">
          <a:xfrm>
            <a:off x="3255818" y="4682837"/>
            <a:ext cx="2743200" cy="1371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0110"/>
            <a:ext cx="8229600" cy="374072"/>
          </a:xfrm>
        </p:spPr>
        <p:txBody>
          <a:bodyPr/>
          <a:lstStyle/>
          <a:p>
            <a:r>
              <a:rPr lang="en-US" sz="3600" b="1" u="sng" dirty="0" smtClean="0"/>
              <a:t>Introduction</a:t>
            </a:r>
            <a:endParaRPr lang="en-US" sz="36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5" y="817418"/>
            <a:ext cx="8797636" cy="5846618"/>
          </a:xfrm>
        </p:spPr>
        <p:txBody>
          <a:bodyPr/>
          <a:lstStyle/>
          <a:p>
            <a:pPr lvl="1">
              <a:buNone/>
            </a:pPr>
            <a:r>
              <a:rPr lang="en-US" sz="2000" dirty="0" smtClean="0"/>
              <a:t>	     </a:t>
            </a:r>
            <a:r>
              <a:rPr lang="en-US" sz="2400" b="1" dirty="0" smtClean="0"/>
              <a:t>Reference/instruction librarians from Florida Atlantic University (FAU) wanted to find out if their library sessions have a lasting impact on student research.  For the first time, an effort was made to develop a model that could be used as a method of continuous assessment and improvement.  </a:t>
            </a:r>
          </a:p>
          <a:p>
            <a:pPr lvl="1">
              <a:buNone/>
            </a:pPr>
            <a:r>
              <a:rPr lang="en-US" sz="2400" b="1" dirty="0" smtClean="0"/>
              <a:t>         In partial preparation for a Southern Association of Colleges and Schools (SACS) re-accreditation visit, a committee of reference/instruction librarians developed a 15-item multiple choice questionnaire to measure what specific library research skills first semester freshman students enrolled in a Strategies for Learning Success (SLS 1503) class have prior to library instruction, and if there is any improvement after library </a:t>
            </a:r>
            <a:r>
              <a:rPr lang="en-US" sz="2400" b="1" dirty="0" smtClean="0"/>
              <a:t>instruction.  </a:t>
            </a:r>
            <a:endParaRPr lang="en-US" sz="2400" b="1" dirty="0" smtClean="0"/>
          </a:p>
          <a:p>
            <a:pPr lvl="1">
              <a:buNone/>
            </a:pPr>
            <a:r>
              <a:rPr lang="en-US" sz="2000" dirty="0" smtClean="0"/>
              <a:t>			</a:t>
            </a:r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			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907"/>
          </a:xfrm>
        </p:spPr>
        <p:txBody>
          <a:bodyPr/>
          <a:lstStyle/>
          <a:p>
            <a:r>
              <a:rPr lang="en-US" sz="3600" b="1" u="sng" dirty="0" smtClean="0"/>
              <a:t>Introduction</a:t>
            </a:r>
            <a:r>
              <a:rPr lang="en-US" sz="3600" b="1" dirty="0" smtClean="0"/>
              <a:t> (con.)</a:t>
            </a:r>
            <a:endParaRPr lang="en-US" sz="36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235" y="1011381"/>
            <a:ext cx="8659091" cy="5666509"/>
          </a:xfrm>
        </p:spPr>
        <p:txBody>
          <a:bodyPr/>
          <a:lstStyle/>
          <a:p>
            <a:pPr lvl="1">
              <a:buNone/>
            </a:pPr>
            <a:r>
              <a:rPr lang="en-US" dirty="0" smtClean="0"/>
              <a:t>	     </a:t>
            </a:r>
            <a:r>
              <a:rPr lang="en-US" sz="2400" b="1" dirty="0" smtClean="0"/>
              <a:t>A pretest-post-test study design was used, and the pretest was administered prior to library instruction during a 50-minute on site scheduled library instructional session.  The post-test, which was identical to the pretest, was administered at the end of the semester in the students’ regularly scheduled class location.  Pretests and post-tests were administered to more than 300 students in a total of 22 SLS classes.</a:t>
            </a:r>
          </a:p>
          <a:p>
            <a:pPr lvl="1">
              <a:buNone/>
            </a:pPr>
            <a:r>
              <a:rPr lang="en-US" sz="2000" dirty="0" smtClean="0"/>
              <a:t>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2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5125" name="Oval 9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6" name="Oval 10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Oval 11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Oval 7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763000" cy="1630362"/>
          </a:xfrm>
        </p:spPr>
        <p:txBody>
          <a:bodyPr/>
          <a:lstStyle/>
          <a:p>
            <a:pPr eaLnBrk="1" hangingPunct="1"/>
            <a:r>
              <a:rPr lang="en-US" b="1" u="sng" dirty="0" smtClean="0">
                <a:solidFill>
                  <a:schemeClr val="tx1"/>
                </a:solidFill>
              </a:rPr>
              <a:t>Why is library assessment necessary?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180109" y="2133600"/>
            <a:ext cx="8797635" cy="432261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3A0074"/>
                </a:solidFill>
              </a:rPr>
              <a:t>Accreditation purposes.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3A0074"/>
                </a:solidFill>
              </a:rPr>
              <a:t>Fits into other parts of organization:  strategic plan, mission/vision, annual reports.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3A0074"/>
                </a:solidFill>
              </a:rPr>
              <a:t>Result of financial constraints and increased accountability.</a:t>
            </a:r>
          </a:p>
          <a:p>
            <a:pPr eaLnBrk="1" hangingPunct="1">
              <a:lnSpc>
                <a:spcPct val="90000"/>
              </a:lnSpc>
            </a:pPr>
            <a:endParaRPr lang="en-US" b="1" dirty="0" smtClean="0">
              <a:solidFill>
                <a:srgbClr val="3A0074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3600" dirty="0" smtClean="0">
              <a:solidFill>
                <a:srgbClr val="3A007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533400"/>
          </a:xfrm>
        </p:spPr>
        <p:txBody>
          <a:bodyPr/>
          <a:lstStyle/>
          <a:p>
            <a:pPr eaLnBrk="1" hangingPunct="1"/>
            <a:r>
              <a:rPr lang="en-US" sz="2400" b="1" u="sng" smtClean="0"/>
              <a:t>ASSESSMENT PROCESS FLOW CHART</a:t>
            </a:r>
          </a:p>
        </p:txBody>
      </p:sp>
      <p:graphicFrame>
        <p:nvGraphicFramePr>
          <p:cNvPr id="1026" name="Diagram 3"/>
          <p:cNvGraphicFramePr>
            <a:graphicFrameLocks/>
          </p:cNvGraphicFramePr>
          <p:nvPr>
            <p:ph type="dgm" idx="1"/>
          </p:nvPr>
        </p:nvGraphicFramePr>
        <p:xfrm>
          <a:off x="228600" y="762000"/>
          <a:ext cx="8763000" cy="60960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165100" y="2514600"/>
            <a:ext cx="44069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/>
              <a:t>Start with a strategic </a:t>
            </a:r>
            <a:r>
              <a:rPr lang="en-US" sz="2000" b="1" dirty="0" smtClean="0"/>
              <a:t>plan containing </a:t>
            </a:r>
            <a:r>
              <a:rPr lang="en-US" sz="2000" b="1" dirty="0"/>
              <a:t>goals and objectives.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5029200" y="2501900"/>
            <a:ext cx="4114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Develop self-studies to measure goals and objectives.</a:t>
            </a: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2476500" y="5802313"/>
            <a:ext cx="4787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/>
              <a:t>Analyze </a:t>
            </a:r>
            <a:r>
              <a:rPr lang="en-US" sz="2000" b="1" dirty="0" smtClean="0"/>
              <a:t>results, </a:t>
            </a:r>
            <a:r>
              <a:rPr lang="en-US" sz="2000" b="1" dirty="0"/>
              <a:t>implement </a:t>
            </a:r>
            <a:r>
              <a:rPr lang="en-US" sz="2000" b="1" dirty="0" smtClean="0"/>
              <a:t>changes, </a:t>
            </a:r>
            <a:r>
              <a:rPr lang="en-US" sz="2000" b="1" dirty="0"/>
              <a:t>and revise strategic plan.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7173" name="Oval 5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4" name="Oval 6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Oval 7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Oval 9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1905000"/>
          </a:xfrm>
        </p:spPr>
        <p:txBody>
          <a:bodyPr/>
          <a:lstStyle/>
          <a:p>
            <a:pPr eaLnBrk="1" hangingPunct="1"/>
            <a:r>
              <a:rPr lang="en-US" b="1" u="sng" dirty="0" smtClean="0">
                <a:solidFill>
                  <a:schemeClr val="tx1"/>
                </a:solidFill>
              </a:rPr>
              <a:t>Problem Areas in Developing  Information Literacy Studies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362200"/>
            <a:ext cx="8610600" cy="4038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Identification of what needs to be assessed (e.g. learning outcomes).</a:t>
            </a:r>
          </a:p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Determination of population and sample size.</a:t>
            </a:r>
          </a:p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Time-consuming nature of information literacy studies.</a:t>
            </a:r>
          </a:p>
          <a:p>
            <a:pPr eaLnBrk="1" hangingPunct="1"/>
            <a:endParaRPr lang="en-US" b="1" dirty="0" smtClean="0">
              <a:solidFill>
                <a:srgbClr val="3A0074"/>
              </a:solidFill>
            </a:endParaRPr>
          </a:p>
          <a:p>
            <a:pPr eaLnBrk="1" hangingPunct="1"/>
            <a:endParaRPr lang="en-US" dirty="0" smtClean="0">
              <a:solidFill>
                <a:srgbClr val="3A0074"/>
              </a:solidFill>
            </a:endParaRPr>
          </a:p>
          <a:p>
            <a:pPr eaLnBrk="1" hangingPunct="1"/>
            <a:endParaRPr lang="en-US" dirty="0" smtClean="0">
              <a:solidFill>
                <a:srgbClr val="3A0074"/>
              </a:solidFill>
            </a:endParaRPr>
          </a:p>
          <a:p>
            <a:pPr eaLnBrk="1" hangingPunct="1"/>
            <a:endParaRPr lang="en-US" dirty="0" smtClean="0">
              <a:solidFill>
                <a:srgbClr val="3A007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4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8197" name="Oval 5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" name="Oval 6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" name="Oval 9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86800" cy="1828800"/>
          </a:xfrm>
        </p:spPr>
        <p:txBody>
          <a:bodyPr/>
          <a:lstStyle/>
          <a:p>
            <a:pPr eaLnBrk="1" hangingPunct="1"/>
            <a:r>
              <a:rPr lang="en-US" b="1" u="sng" dirty="0" smtClean="0">
                <a:solidFill>
                  <a:schemeClr val="tx1"/>
                </a:solidFill>
              </a:rPr>
              <a:t>Problems in Developing Information Literacy Studies</a:t>
            </a:r>
            <a:r>
              <a:rPr lang="en-US" sz="4000" b="1" u="sng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209800"/>
            <a:ext cx="83820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3A0074"/>
                </a:solidFill>
              </a:rPr>
              <a:t>Selection, creation and implementation of appropriate tools/methodologies.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b="1" dirty="0" smtClean="0">
                <a:solidFill>
                  <a:srgbClr val="3A0074"/>
                </a:solidFill>
              </a:rPr>
              <a:t>Which assessment models are most appropriate?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b="1" dirty="0" smtClean="0">
                <a:solidFill>
                  <a:srgbClr val="3A0074"/>
                </a:solidFill>
              </a:rPr>
              <a:t>Are there models that already exist?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b="1" dirty="0" smtClean="0">
                <a:solidFill>
                  <a:srgbClr val="3A0074"/>
                </a:solidFill>
              </a:rPr>
              <a:t>Do you need to create an in-house one?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3A0074"/>
                </a:solidFill>
              </a:rPr>
              <a:t>Interpretation and application</a:t>
            </a:r>
            <a:r>
              <a:rPr lang="en-US" sz="2800" b="1" dirty="0" smtClean="0">
                <a:solidFill>
                  <a:srgbClr val="3A0074"/>
                </a:solidFill>
              </a:rPr>
              <a:t> of results.</a:t>
            </a:r>
          </a:p>
          <a:p>
            <a:pPr eaLnBrk="1" hangingPunct="1">
              <a:lnSpc>
                <a:spcPct val="90000"/>
              </a:lnSpc>
            </a:pPr>
            <a:endParaRPr lang="en-US" sz="2800" b="1" dirty="0" smtClean="0">
              <a:solidFill>
                <a:srgbClr val="3A0074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solidFill>
                <a:srgbClr val="3A0074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solidFill>
                <a:srgbClr val="3A007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2244</TotalTime>
  <Words>811</Words>
  <Application>Microsoft Office PowerPoint</Application>
  <PresentationFormat>On-screen Show (4:3)</PresentationFormat>
  <Paragraphs>96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Symbol</vt:lpstr>
      <vt:lpstr>Default Design</vt:lpstr>
      <vt:lpstr>Why Bother? The Road To A Quality Information Literacy Assessment Study</vt:lpstr>
      <vt:lpstr> Lyn LaVigne, M.A., M.L.I.S. Malka Schyndel, M.S.L.S. Darlene Ann Parrish, Ph.D.  Florida Atlantic University Libraries 2010</vt:lpstr>
      <vt:lpstr>Special thanks to  Tony Scott Parrish, M.S. in M.I.S., Systems Administrator at FAU,  for his technical assistance.</vt:lpstr>
      <vt:lpstr>Introduction</vt:lpstr>
      <vt:lpstr>Introduction (con.)</vt:lpstr>
      <vt:lpstr>Why is library assessment necessary?</vt:lpstr>
      <vt:lpstr>ASSESSMENT PROCESS FLOW CHART</vt:lpstr>
      <vt:lpstr>Problem Areas in Developing  Information Literacy Studies</vt:lpstr>
      <vt:lpstr>Problems in Developing Information Literacy Studies </vt:lpstr>
      <vt:lpstr>“Best Practices”</vt:lpstr>
      <vt:lpstr>“Best Practices”</vt:lpstr>
      <vt:lpstr>Phases of the SLS Information Literacy Study</vt:lpstr>
      <vt:lpstr>Study Design Phase</vt:lpstr>
      <vt:lpstr>Data Gathering Phase</vt:lpstr>
      <vt:lpstr>Slide 15</vt:lpstr>
      <vt:lpstr>Data Analysis Phase</vt:lpstr>
      <vt:lpstr>Results</vt:lpstr>
      <vt:lpstr>Slide 18</vt:lpstr>
      <vt:lpstr>What have we learned?</vt:lpstr>
      <vt:lpstr>What have we learned?</vt:lpstr>
      <vt:lpstr>What have we learned?</vt:lpstr>
      <vt:lpstr>Where do we go from here?</vt:lpstr>
      <vt:lpstr>Where do we go from here?</vt:lpstr>
      <vt:lpstr>Where do we go from here?</vt:lpstr>
      <vt:lpstr>For More Information</vt:lpstr>
    </vt:vector>
  </TitlesOfParts>
  <Company>Florida Atlantic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Help!  My Assessment Results Are Not What I Expected --  How An Assessment Reporting Database Can Help </dc:title>
  <dc:subject>ACRL Poster Session for the 13th National Conference</dc:subject>
  <dc:creator>Darlene Ann Parrish</dc:creator>
  <cp:lastModifiedBy>parrish</cp:lastModifiedBy>
  <cp:revision>299</cp:revision>
  <dcterms:created xsi:type="dcterms:W3CDTF">2007-02-18T21:45:54Z</dcterms:created>
  <dcterms:modified xsi:type="dcterms:W3CDTF">2010-04-07T16:59:04Z</dcterms:modified>
</cp:coreProperties>
</file>